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66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65" r:id="rId20"/>
    <p:sldId id="278" r:id="rId21"/>
    <p:sldId id="279" r:id="rId22"/>
    <p:sldId id="291" r:id="rId23"/>
    <p:sldId id="280" r:id="rId24"/>
    <p:sldId id="281" r:id="rId25"/>
    <p:sldId id="282" r:id="rId26"/>
    <p:sldId id="283" r:id="rId27"/>
    <p:sldId id="289" r:id="rId28"/>
    <p:sldId id="288" r:id="rId29"/>
    <p:sldId id="284" r:id="rId30"/>
    <p:sldId id="290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1200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7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922EA-9D47-44FB-94CF-161E0EA9DF14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GvqnXAIWelgVk9Gw1Kx5ySlCg0iz7AJ?usp=sha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aoliu/MAC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229600" cy="1470025"/>
          </a:xfrm>
        </p:spPr>
        <p:txBody>
          <a:bodyPr>
            <a:noAutofit/>
          </a:bodyPr>
          <a:lstStyle/>
          <a:p>
            <a:r>
              <a:rPr lang="en-US" sz="3600" b="1" dirty="0" err="1" smtClean="0"/>
              <a:t>ATACseqQC</a:t>
            </a:r>
            <a:r>
              <a:rPr lang="en-US" sz="3600" b="1" dirty="0" smtClean="0"/>
              <a:t>: </a:t>
            </a:r>
            <a:r>
              <a:rPr lang="en-US" sz="3600" b="1" dirty="0" smtClean="0"/>
              <a:t>A </a:t>
            </a:r>
            <a:r>
              <a:rPr lang="en-US" sz="3600" b="1" dirty="0" err="1" smtClean="0"/>
              <a:t>Bioconductor</a:t>
            </a:r>
            <a:r>
              <a:rPr lang="en-US" sz="3600" b="1" dirty="0" smtClean="0"/>
              <a:t> package </a:t>
            </a:r>
            <a:r>
              <a:rPr lang="en-US" sz="3600" b="1" dirty="0" smtClean="0"/>
              <a:t>for </a:t>
            </a:r>
            <a:r>
              <a:rPr lang="en-US" sz="3600" b="1" dirty="0" smtClean="0"/>
              <a:t>post-alignment </a:t>
            </a:r>
            <a:r>
              <a:rPr lang="en-US" sz="3600" b="1" dirty="0" smtClean="0"/>
              <a:t>quality control </a:t>
            </a:r>
            <a:r>
              <a:rPr lang="en-US" sz="3600" b="1" dirty="0" smtClean="0"/>
              <a:t>of </a:t>
            </a:r>
            <a:br>
              <a:rPr lang="en-US" sz="3600" b="1" dirty="0" smtClean="0"/>
            </a:br>
            <a:r>
              <a:rPr lang="en-US" sz="3600" b="1" dirty="0" smtClean="0"/>
              <a:t>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</a:t>
            </a:r>
            <a:r>
              <a:rPr lang="en-US" sz="3600" b="1" dirty="0" smtClean="0"/>
              <a:t>data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505200"/>
            <a:ext cx="8763000" cy="2667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Haibo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Liu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Department of Animal Science, Iowa State University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Jianhong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Department of Cell Biology, Duke University Medical </a:t>
            </a:r>
            <a:r>
              <a:rPr lang="en-US" sz="1800" dirty="0" smtClean="0">
                <a:solidFill>
                  <a:schemeClr val="tx1"/>
                </a:solidFill>
              </a:rPr>
              <a:t>Center, Duke University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Lihua</a:t>
            </a:r>
            <a:r>
              <a:rPr lang="en-US" dirty="0" smtClean="0">
                <a:solidFill>
                  <a:schemeClr val="tx1"/>
                </a:solidFill>
              </a:rPr>
              <a:t> Julie Zhu</a:t>
            </a:r>
          </a:p>
          <a:p>
            <a:r>
              <a:rPr lang="en-US" sz="1800" dirty="0">
                <a:solidFill>
                  <a:schemeClr val="tx1"/>
                </a:solidFill>
              </a:rPr>
              <a:t>Department of Molecular, Cell and Cancer Biology, Program in Molecular Medicine, Program in Bioinformatics and Integrative </a:t>
            </a:r>
            <a:r>
              <a:rPr lang="en-US" sz="1800" dirty="0" smtClean="0">
                <a:solidFill>
                  <a:schemeClr val="tx1"/>
                </a:solidFill>
              </a:rPr>
              <a:t>Biology, UMass Medical School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Preprocessing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76" y="1524000"/>
            <a:ext cx="8955024" cy="5105400"/>
          </a:xfrm>
        </p:spPr>
        <p:txBody>
          <a:bodyPr>
            <a:noAutofit/>
          </a:bodyPr>
          <a:lstStyle/>
          <a:p>
            <a:r>
              <a:rPr lang="en-US" sz="2400" dirty="0"/>
              <a:t>Check quality of raw reads using </a:t>
            </a:r>
            <a:r>
              <a:rPr lang="en-US" sz="2400" dirty="0" smtClean="0"/>
              <a:t>(FASTQC).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Generate an interactive summary report as a HTML file </a:t>
            </a:r>
            <a:r>
              <a:rPr lang="en-US" sz="2400" dirty="0" smtClean="0">
                <a:solidFill>
                  <a:srgbClr val="00B0F0"/>
                </a:solidFill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</a:rPr>
              <a:t>MultiQC</a:t>
            </a:r>
            <a:r>
              <a:rPr lang="en-US" sz="2400" dirty="0">
                <a:solidFill>
                  <a:srgbClr val="00B0F0"/>
                </a:solidFill>
              </a:rPr>
              <a:t>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 smtClean="0"/>
              <a:t>Optionally, t</a:t>
            </a:r>
            <a:r>
              <a:rPr lang="en-US" sz="2400" dirty="0" smtClean="0"/>
              <a:t>rim </a:t>
            </a:r>
            <a:r>
              <a:rPr lang="en-US" sz="2400" dirty="0"/>
              <a:t>sequencing adapters </a:t>
            </a:r>
            <a:r>
              <a:rPr lang="en-US" sz="2400" dirty="0" smtClean="0"/>
              <a:t>and low quality bases using (</a:t>
            </a:r>
            <a:r>
              <a:rPr lang="en-US" sz="2400" dirty="0" err="1" smtClean="0"/>
              <a:t>Trimmomatic</a:t>
            </a:r>
            <a:r>
              <a:rPr lang="en-US" sz="2400" dirty="0"/>
              <a:t> or Trim </a:t>
            </a:r>
            <a:r>
              <a:rPr lang="en-US" sz="2400" dirty="0" smtClean="0"/>
              <a:t>Galore!)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Map the reads to the reference genome of choice </a:t>
            </a:r>
            <a:r>
              <a:rPr lang="en-US" sz="2400" dirty="0" smtClean="0">
                <a:solidFill>
                  <a:srgbClr val="00B0F0"/>
                </a:solidFill>
              </a:rPr>
              <a:t>(Bowtie/Bowtie2</a:t>
            </a:r>
            <a:r>
              <a:rPr lang="en-US" sz="2400" dirty="0">
                <a:solidFill>
                  <a:srgbClr val="00B0F0"/>
                </a:solidFill>
              </a:rPr>
              <a:t> or </a:t>
            </a:r>
            <a:r>
              <a:rPr lang="en-US" sz="2400" dirty="0" smtClean="0">
                <a:solidFill>
                  <a:srgbClr val="00B0F0"/>
                </a:solidFill>
              </a:rPr>
              <a:t>BWA-</a:t>
            </a:r>
            <a:r>
              <a:rPr lang="en-US" sz="2400" dirty="0" err="1" smtClean="0">
                <a:solidFill>
                  <a:srgbClr val="00B0F0"/>
                </a:solidFill>
              </a:rPr>
              <a:t>mem</a:t>
            </a:r>
            <a:r>
              <a:rPr lang="en-US" sz="2400" dirty="0">
                <a:solidFill>
                  <a:srgbClr val="00B0F0"/>
                </a:solidFill>
              </a:rPr>
              <a:t>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Convert and sort alignment </a:t>
            </a:r>
            <a:r>
              <a:rPr lang="en-US" sz="2400" dirty="0" smtClean="0"/>
              <a:t>files (</a:t>
            </a:r>
            <a:r>
              <a:rPr lang="en-US" sz="2400" dirty="0" err="1" smtClean="0"/>
              <a:t>SAMtools</a:t>
            </a:r>
            <a:r>
              <a:rPr lang="en-US" sz="2400" dirty="0"/>
              <a:t> or </a:t>
            </a:r>
            <a:r>
              <a:rPr lang="en-US" sz="2400" dirty="0" err="1" smtClean="0"/>
              <a:t>sambamba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Filter aligned reads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Remove reads derived from organelles using </a:t>
            </a:r>
            <a:r>
              <a:rPr lang="en-US" sz="2400" dirty="0" err="1" smtClean="0">
                <a:solidFill>
                  <a:srgbClr val="00B0F0"/>
                </a:solidFill>
              </a:rPr>
              <a:t>SAMtools</a:t>
            </a:r>
            <a:endParaRPr lang="en-US" sz="2400" dirty="0">
              <a:solidFill>
                <a:srgbClr val="00B0F0"/>
              </a:solidFill>
            </a:endParaRP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Mark/remove duplicates (Picard tools)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Remove </a:t>
            </a:r>
            <a:r>
              <a:rPr lang="en-US" sz="2400" dirty="0">
                <a:solidFill>
                  <a:srgbClr val="00B0F0"/>
                </a:solidFill>
              </a:rPr>
              <a:t>mapping artifacts (fragments &lt; 38 </a:t>
            </a:r>
            <a:r>
              <a:rPr lang="en-US" sz="2400" dirty="0" err="1" smtClean="0">
                <a:solidFill>
                  <a:srgbClr val="00B0F0"/>
                </a:solidFill>
              </a:rPr>
              <a:t>bp</a:t>
            </a:r>
            <a:r>
              <a:rPr lang="en-US" sz="2400" dirty="0">
                <a:solidFill>
                  <a:srgbClr val="00B0F0"/>
                </a:solidFill>
              </a:rPr>
              <a:t> and fragments &gt; 2 kb, reads with un-coordinated mapping) </a:t>
            </a:r>
            <a:r>
              <a:rPr lang="en-US" sz="2400" dirty="0">
                <a:solidFill>
                  <a:srgbClr val="00B0F0"/>
                </a:solidFill>
              </a:rPr>
              <a:t>(</a:t>
            </a:r>
            <a:r>
              <a:rPr lang="en-US" sz="2400" dirty="0" smtClean="0">
                <a:solidFill>
                  <a:srgbClr val="00B0F0"/>
                </a:solidFill>
              </a:rPr>
              <a:t>custom scripts)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3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technology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r>
              <a:rPr lang="en-US" dirty="0" err="1" smtClean="0"/>
              <a:t>ATACseqQC</a:t>
            </a:r>
            <a:r>
              <a:rPr lang="en-US" dirty="0" smtClean="0"/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assays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analyses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Acknowledgement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8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(1) Assessing mapping </a:t>
            </a:r>
            <a:r>
              <a:rPr lang="en-US" sz="3600" b="1" dirty="0" smtClean="0"/>
              <a:t>status of reads from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229600" cy="3112481"/>
          </a:xfrm>
        </p:spPr>
        <p:txBody>
          <a:bodyPr/>
          <a:lstStyle/>
          <a:p>
            <a:r>
              <a:rPr lang="en-US" dirty="0" err="1" smtClean="0"/>
              <a:t>bamQC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mapping </a:t>
            </a:r>
            <a:r>
              <a:rPr lang="en-US" dirty="0"/>
              <a:t>status, such as mapping rate, duplicate rate, genome-wide distribution, mapping quality, and contamination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requires sorted BAM files with duplicate reads marked as input</a:t>
            </a:r>
            <a:r>
              <a:rPr lang="en-US" dirty="0" smtClean="0"/>
              <a:t>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4484081"/>
            <a:ext cx="8991600" cy="229771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999988"/>
                </a:solidFill>
                <a:effectLst/>
              </a:rPr>
              <a:t>## prepare the example BAM files for importing</a:t>
            </a:r>
            <a:r>
              <a:rPr lang="en-US" sz="2400" dirty="0" smtClean="0"/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/>
              <a:t>bamFile</a:t>
            </a:r>
            <a:r>
              <a:rPr lang="en-US" sz="2400" dirty="0" smtClean="0"/>
              <a:t> &lt;- </a:t>
            </a:r>
            <a:r>
              <a:rPr lang="en-US" sz="2400" dirty="0" err="1" smtClean="0"/>
              <a:t>system.file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</a:t>
            </a:r>
            <a:r>
              <a:rPr lang="en-US" sz="2400" dirty="0" err="1" smtClean="0">
                <a:solidFill>
                  <a:srgbClr val="DD1144"/>
                </a:solidFill>
                <a:effectLst/>
              </a:rPr>
              <a:t>extdata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"GL1.bam"</a:t>
            </a:r>
            <a:r>
              <a:rPr lang="en-US" sz="2400" dirty="0" smtClean="0"/>
              <a:t>, package=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</a:t>
            </a:r>
            <a:r>
              <a:rPr lang="en-US" sz="2400" dirty="0" err="1" smtClean="0">
                <a:solidFill>
                  <a:srgbClr val="DD1144"/>
                </a:solidFill>
                <a:effectLst/>
              </a:rPr>
              <a:t>ATACseqQC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</a:t>
            </a:r>
            <a:r>
              <a:rPr lang="en-US" sz="2400" dirty="0" smtClean="0"/>
              <a:t>, </a:t>
            </a:r>
            <a:r>
              <a:rPr lang="en-US" sz="2400" dirty="0" err="1" smtClean="0"/>
              <a:t>mustWork</a:t>
            </a:r>
            <a:r>
              <a:rPr lang="en-US" sz="2400" dirty="0" smtClean="0"/>
              <a:t>=</a:t>
            </a:r>
            <a:r>
              <a:rPr lang="en-US" sz="2400" dirty="0" smtClean="0">
                <a:solidFill>
                  <a:srgbClr val="990073"/>
                </a:solidFill>
                <a:effectLst/>
              </a:rPr>
              <a:t>TRUE</a:t>
            </a:r>
            <a:r>
              <a:rPr lang="en-US" sz="2400" dirty="0" smtClean="0"/>
              <a:t>)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/>
              <a:t>bamFileLabels</a:t>
            </a:r>
            <a:r>
              <a:rPr lang="en-US" sz="2400" dirty="0" smtClean="0"/>
              <a:t> &lt;- </a:t>
            </a:r>
            <a:r>
              <a:rPr lang="en-US" sz="2400" dirty="0" err="1" smtClean="0"/>
              <a:t>gsub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".bam"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DD1144"/>
                </a:solidFill>
                <a:effectLst/>
              </a:rPr>
              <a:t>""</a:t>
            </a:r>
            <a:r>
              <a:rPr lang="en-US" sz="2400" dirty="0" smtClean="0"/>
              <a:t>, </a:t>
            </a:r>
            <a:r>
              <a:rPr lang="en-US" sz="2400" dirty="0" err="1" smtClean="0"/>
              <a:t>basename</a:t>
            </a:r>
            <a:r>
              <a:rPr lang="en-US" sz="2400" dirty="0" smtClean="0"/>
              <a:t>(</a:t>
            </a:r>
            <a:r>
              <a:rPr lang="en-US" sz="2400" dirty="0" err="1" smtClean="0"/>
              <a:t>bamFile</a:t>
            </a:r>
            <a:r>
              <a:rPr lang="en-US" sz="2400" dirty="0" smtClean="0"/>
              <a:t>))</a:t>
            </a:r>
            <a:endParaRPr kumimoji="0" lang="en-US" sz="2400" i="1" u="none" strike="noStrike" cap="none" normalizeH="0" baseline="0" dirty="0" smtClean="0">
              <a:ln>
                <a:noFill/>
              </a:ln>
              <a:solidFill>
                <a:srgbClr val="999988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cs typeface="Courier New" pitchFamily="49" charset="0"/>
              </a:rPr>
              <a:t>## </a:t>
            </a:r>
            <a:r>
              <a:rPr kumimoji="0" lang="en-US" sz="2400" i="1" u="none" strike="noStrike" cap="none" normalizeH="0" baseline="0" dirty="0" err="1" smtClean="0">
                <a:ln>
                  <a:noFill/>
                </a:ln>
                <a:solidFill>
                  <a:srgbClr val="999988"/>
                </a:solidFill>
                <a:effectLst/>
                <a:cs typeface="Courier New" pitchFamily="49" charset="0"/>
              </a:rPr>
              <a:t>bamQC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bamQC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Courier New" pitchFamily="49" charset="0"/>
              </a:rPr>
              <a:t>(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effectLst/>
                <a:cs typeface="Courier New" pitchFamily="49" charset="0"/>
              </a:rPr>
              <a:t>bamFile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Courier New" pitchFamily="49" charset="0"/>
              </a:rPr>
              <a:t>,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effectLst/>
                <a:cs typeface="Courier New" pitchFamily="49" charset="0"/>
              </a:rPr>
              <a:t>outPath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Courier New" pitchFamily="49" charset="0"/>
              </a:rPr>
              <a:t>=NULL)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Arial" pitchFamily="34" charset="0"/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295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3568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304800"/>
            <a:ext cx="8906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Characteristic DNA fragments generated in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assays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91400" y="6114440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 et al. 2019)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524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7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Typical size distribution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library fragments/inserts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33600"/>
            <a:ext cx="9067800" cy="36021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0" y="6280666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Buenrostro</a:t>
            </a:r>
            <a:r>
              <a:rPr lang="en-US" dirty="0" smtClean="0"/>
              <a:t> et al. 2015)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1000" y="30480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59383" y="38100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876109" y="43434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75120" y="4504509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4400" y="2743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Nulceosome</a:t>
            </a:r>
            <a:r>
              <a:rPr lang="en-US" dirty="0" smtClean="0"/>
              <a:t>-free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1086" y="35930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Mononucleosome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1686" y="40502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Dinucleosome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9886" y="43550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dirty="0" err="1" smtClean="0"/>
              <a:t>rinucleosome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Agarose</a:t>
            </a:r>
            <a:r>
              <a:rPr lang="en-US" dirty="0" smtClean="0"/>
              <a:t> gel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45771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Bioanalyzer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17751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Library fragment size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693920" y="19275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Library insert size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029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343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324" y="3974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39262" y="25585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bp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8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0"/>
            <a:ext cx="88392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fragSize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&lt;-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fragSizeDist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bamFileLabels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(2) Assessing </a:t>
            </a:r>
            <a:r>
              <a:rPr lang="en-US" sz="3600" b="1" dirty="0"/>
              <a:t>insert size </a:t>
            </a:r>
            <a:r>
              <a:rPr lang="en-US" sz="3600" b="1" dirty="0" smtClean="0"/>
              <a:t>distribution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12"/>
            <a:ext cx="4600575" cy="359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42623"/>
            <a:ext cx="4529137" cy="360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5400" y="21753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(High quality)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22214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4809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086191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81862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2569"/>
            <a:ext cx="3352800" cy="3223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5309" y="235975"/>
            <a:ext cx="8721634" cy="159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Tagmentation</a:t>
            </a:r>
            <a:r>
              <a:rPr lang="en-US" sz="3200" b="1" dirty="0" smtClean="0"/>
              <a:t>-mediated by preloaded Tn5 </a:t>
            </a:r>
            <a:r>
              <a:rPr lang="en-US" sz="3200" b="1" dirty="0" err="1" smtClean="0"/>
              <a:t>transposase</a:t>
            </a:r>
            <a:r>
              <a:rPr lang="en-US" sz="3200" b="1" dirty="0" smtClean="0"/>
              <a:t> produces DNA fragments with 5’ 9-base overhang ends 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83175" y="5704897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 et al. 2019)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13" y="3489544"/>
            <a:ext cx="4946114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52400" y="1752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(3) Shifting </a:t>
            </a:r>
            <a:r>
              <a:rPr lang="en-US" sz="3600" b="1" dirty="0"/>
              <a:t>aligned </a:t>
            </a:r>
            <a:r>
              <a:rPr lang="en-US" sz="3600" b="1" dirty="0" smtClean="0"/>
              <a:t>reads</a:t>
            </a:r>
            <a:endParaRPr lang="en-US" sz="36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" y="1981200"/>
            <a:ext cx="8991600" cy="326721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## read the BAM file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gal &lt;-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readBamFile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tag=tags, which=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which,asMates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cs typeface="Courier New" pitchFamily="49" charset="0"/>
              </a:rPr>
              <a:t>TRUE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bigFile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990073"/>
                </a:solidFill>
                <a:effectLst/>
                <a:cs typeface="Courier New" pitchFamily="49" charset="0"/>
              </a:rPr>
              <a:t>TRUE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300" dirty="0" smtClean="0">
                <a:solidFill>
                  <a:srgbClr val="444444"/>
                </a:solidFill>
                <a:cs typeface="Courier New" pitchFamily="49" charset="0"/>
              </a:rPr>
              <a:t>## </a:t>
            </a:r>
            <a:r>
              <a:rPr lang="en-US" sz="2300" dirty="0" err="1" smtClean="0">
                <a:solidFill>
                  <a:srgbClr val="444444"/>
                </a:solidFill>
                <a:cs typeface="Courier New" pitchFamily="49" charset="0"/>
              </a:rPr>
              <a:t>specifiy</a:t>
            </a:r>
            <a:r>
              <a:rPr lang="en-US" sz="2300" dirty="0" smtClean="0">
                <a:solidFill>
                  <a:srgbClr val="444444"/>
                </a:solidFill>
                <a:cs typeface="Courier New" pitchFamily="49" charset="0"/>
              </a:rPr>
              <a:t> output directory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shiftedBamFile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&lt;-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file.path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outPath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</a:t>
            </a:r>
            <a:r>
              <a:rPr kumimoji="0" lang="en-US" sz="2300" b="0" i="0" u="none" strike="noStrike" cap="none" normalizeH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shifted.bam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300" dirty="0" smtClean="0">
                <a:solidFill>
                  <a:srgbClr val="444444"/>
                </a:solidFill>
                <a:cs typeface="Courier New" pitchFamily="49" charset="0"/>
              </a:rPr>
              <a:t>## shift </a:t>
            </a:r>
            <a:r>
              <a:rPr lang="en-US" sz="2300" dirty="0" err="1" smtClean="0">
                <a:solidFill>
                  <a:srgbClr val="444444"/>
                </a:solidFill>
                <a:cs typeface="Courier New" pitchFamily="49" charset="0"/>
              </a:rPr>
              <a:t>aligments</a:t>
            </a:r>
            <a:endParaRPr kumimoji="0" lang="en-US" sz="23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gal1 &lt;- </a:t>
            </a:r>
            <a:r>
              <a:rPr kumimoji="0" lang="en-US" sz="23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shiftGAlignmentsList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(gal, 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outbam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3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shiftedBamFile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8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362200"/>
            <a:ext cx="4953000" cy="193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(4) Splitting </a:t>
            </a:r>
            <a:r>
              <a:rPr lang="en-US" sz="3600" b="1" dirty="0"/>
              <a:t>BAM </a:t>
            </a:r>
            <a:r>
              <a:rPr lang="en-US" sz="3600" b="1" dirty="0" smtClean="0"/>
              <a:t>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229600" cy="2895600"/>
          </a:xfrm>
        </p:spPr>
        <p:txBody>
          <a:bodyPr/>
          <a:lstStyle/>
          <a:p>
            <a:r>
              <a:rPr lang="en-US" dirty="0"/>
              <a:t>split </a:t>
            </a:r>
            <a:r>
              <a:rPr lang="en-US" dirty="0" smtClean="0"/>
              <a:t>aligned reads into </a:t>
            </a:r>
            <a:r>
              <a:rPr lang="en-US" dirty="0"/>
              <a:t>different </a:t>
            </a:r>
            <a:r>
              <a:rPr lang="en-US" dirty="0" smtClean="0"/>
              <a:t>bins:</a:t>
            </a:r>
          </a:p>
          <a:p>
            <a:pPr lvl="1"/>
            <a:r>
              <a:rPr lang="en-US" dirty="0" smtClean="0"/>
              <a:t>Nucleosome-free</a:t>
            </a:r>
            <a:endParaRPr lang="en-US" dirty="0" smtClean="0"/>
          </a:p>
          <a:p>
            <a:pPr lvl="1"/>
            <a:r>
              <a:rPr lang="en-US" dirty="0" err="1" smtClean="0"/>
              <a:t>Mononucleosome</a:t>
            </a:r>
            <a:endParaRPr lang="en-US" dirty="0" smtClean="0"/>
          </a:p>
          <a:p>
            <a:pPr lvl="1"/>
            <a:r>
              <a:rPr lang="en-US" dirty="0" err="1" smtClean="0"/>
              <a:t>Dinucleosome</a:t>
            </a:r>
            <a:endParaRPr lang="en-US" dirty="0" smtClean="0"/>
          </a:p>
          <a:p>
            <a:pPr lvl="1"/>
            <a:r>
              <a:rPr lang="en-US" dirty="0" err="1" smtClean="0"/>
              <a:t>Trinucleosome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5059" y="5076203"/>
            <a:ext cx="8600341" cy="82039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objs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&lt;-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splitGAlignmentsByCut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(gal1,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txs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txs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444444"/>
                </a:solidFill>
                <a:cs typeface="Courier New" pitchFamily="49" charset="0"/>
              </a:rPr>
              <a:t> </a:t>
            </a:r>
            <a:r>
              <a:rPr lang="en-US" sz="2400" dirty="0" smtClean="0">
                <a:solidFill>
                  <a:srgbClr val="444444"/>
                </a:solidFill>
                <a:cs typeface="Courier New" pitchFamily="49" charset="0"/>
              </a:rPr>
              <a:t>      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genome=genome,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outPath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outPath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4339437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 et al. 2019)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2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Nucleosome positioning around TSSs and TF-bound sites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7339149" y="611933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Baldi</a:t>
            </a:r>
            <a:r>
              <a:rPr lang="en-US" dirty="0" smtClean="0"/>
              <a:t>. 2018)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505075"/>
            <a:ext cx="87534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2343541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5736" y="2343541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the ATAC-</a:t>
            </a:r>
            <a:r>
              <a:rPr lang="en-US" dirty="0" err="1" smtClean="0"/>
              <a:t>seq</a:t>
            </a:r>
            <a:r>
              <a:rPr lang="en-US" dirty="0" smtClean="0"/>
              <a:t>  technology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assays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analyses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Acknowledgement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4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(5) Plotting </a:t>
            </a:r>
            <a:r>
              <a:rPr lang="en-US" sz="3600" b="1" dirty="0"/>
              <a:t>global signal distribution around transcriptional start sites (TSSs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951037"/>
            <a:ext cx="8686800" cy="4525963"/>
          </a:xfrm>
        </p:spPr>
        <p:txBody>
          <a:bodyPr/>
          <a:lstStyle/>
          <a:p>
            <a:r>
              <a:rPr lang="en-US" b="1" dirty="0" err="1" smtClean="0">
                <a:solidFill>
                  <a:srgbClr val="7030A0"/>
                </a:solidFill>
              </a:rPr>
              <a:t>enrichedFragments</a:t>
            </a:r>
            <a:r>
              <a:rPr lang="en-US" dirty="0" smtClean="0"/>
              <a:t>() :calculate </a:t>
            </a:r>
            <a:r>
              <a:rPr lang="en-US" dirty="0"/>
              <a:t>signals around TSSs using the split BAM </a:t>
            </a:r>
            <a:r>
              <a:rPr lang="en-US" dirty="0" smtClean="0"/>
              <a:t>objects</a:t>
            </a:r>
          </a:p>
          <a:p>
            <a:r>
              <a:rPr lang="en-US" b="1" dirty="0" err="1" smtClean="0">
                <a:solidFill>
                  <a:srgbClr val="7030A0"/>
                </a:solidFill>
              </a:rPr>
              <a:t>featureAlignedHeatmap</a:t>
            </a:r>
            <a:r>
              <a:rPr lang="en-US" dirty="0" smtClean="0"/>
              <a:t>(): generate </a:t>
            </a:r>
            <a:r>
              <a:rPr lang="en-US" dirty="0"/>
              <a:t>a </a:t>
            </a:r>
            <a:r>
              <a:rPr lang="en-US" dirty="0" err="1"/>
              <a:t>heatmap</a:t>
            </a:r>
            <a:r>
              <a:rPr lang="en-US" dirty="0"/>
              <a:t> showing signal distribution around </a:t>
            </a:r>
            <a:r>
              <a:rPr lang="en-US" dirty="0" smtClean="0"/>
              <a:t>TSSs</a:t>
            </a:r>
          </a:p>
          <a:p>
            <a:r>
              <a:rPr lang="en-US" b="1" dirty="0" err="1" smtClean="0">
                <a:solidFill>
                  <a:srgbClr val="7030A0"/>
                </a:solidFill>
              </a:rPr>
              <a:t>matplot</a:t>
            </a:r>
            <a:r>
              <a:rPr lang="en-US" dirty="0" smtClean="0"/>
              <a:t>(): summarize </a:t>
            </a:r>
            <a:r>
              <a:rPr lang="en-US" dirty="0"/>
              <a:t>the signal distribution around TSSs using a density </a:t>
            </a:r>
            <a:r>
              <a:rPr lang="en-US" dirty="0" smtClean="0"/>
              <a:t>plot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575" y="76200"/>
            <a:ext cx="8988425" cy="1143000"/>
          </a:xfrm>
        </p:spPr>
        <p:txBody>
          <a:bodyPr>
            <a:noAutofit/>
          </a:bodyPr>
          <a:lstStyle/>
          <a:p>
            <a:r>
              <a:rPr lang="en-US" sz="3600" b="1" dirty="0" err="1" smtClean="0"/>
              <a:t>Heatmaps</a:t>
            </a:r>
            <a:r>
              <a:rPr lang="en-US" sz="3600" b="1" dirty="0" smtClean="0"/>
              <a:t> showing </a:t>
            </a:r>
            <a:r>
              <a:rPr lang="en-US" sz="3600" b="1" dirty="0" smtClean="0"/>
              <a:t>distribution of reads from different bins around TSSs</a:t>
            </a:r>
            <a:endParaRPr lang="en-US" sz="3600" b="1" dirty="0"/>
          </a:p>
        </p:txBody>
      </p:sp>
      <p:sp>
        <p:nvSpPr>
          <p:cNvPr id="5" name="AutoShape 2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06" y="1791591"/>
            <a:ext cx="4541894" cy="504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91592"/>
            <a:ext cx="4339507" cy="500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95400" y="133219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129540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04912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48538" y="65532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55575" y="76200"/>
            <a:ext cx="8988425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Density plots showing </a:t>
            </a:r>
            <a:r>
              <a:rPr lang="en-US" sz="3600" b="1" dirty="0" smtClean="0"/>
              <a:t>distribution of reads from different bins around TSSs</a:t>
            </a:r>
            <a:endParaRPr lang="en-US" sz="3600" b="1" dirty="0"/>
          </a:p>
        </p:txBody>
      </p:sp>
      <p:sp>
        <p:nvSpPr>
          <p:cNvPr id="4" name="AutoShape 6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78939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175260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62112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1644372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209800"/>
            <a:ext cx="4065394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61" y="2209801"/>
            <a:ext cx="3846643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81862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1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(6) Streamlining </a:t>
            </a:r>
            <a:r>
              <a:rPr lang="en-US" sz="3600" b="1" dirty="0"/>
              <a:t>IGV snapshots showing </a:t>
            </a:r>
            <a:r>
              <a:rPr lang="en-US" sz="3600" b="1" dirty="0" smtClean="0"/>
              <a:t>reads </a:t>
            </a:r>
            <a:r>
              <a:rPr lang="en-US" sz="3600" b="1" dirty="0"/>
              <a:t>distribution along </a:t>
            </a:r>
            <a:r>
              <a:rPr lang="en-US" sz="3600" b="1" dirty="0" smtClean="0"/>
              <a:t>HK </a:t>
            </a:r>
            <a:r>
              <a:rPr lang="en-US" sz="3600" b="1" dirty="0" smtClean="0"/>
              <a:t>genes</a:t>
            </a:r>
            <a:endParaRPr lang="en-US" sz="36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1841081"/>
            <a:ext cx="9067800" cy="229771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Courier New" pitchFamily="49" charset="0"/>
              </a:rPr>
              <a:t>## access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effectLst/>
                <a:cs typeface="Courier New" pitchFamily="49" charset="0"/>
              </a:rPr>
              <a:t> the function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IGVSnapshot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990000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990000"/>
                </a:solidFill>
                <a:effectLst/>
                <a:cs typeface="Courier New" pitchFamily="49" charset="0"/>
              </a:rPr>
              <a:t>source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system.file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extdata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IGVSnapshot.R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package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ATACseqQC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</a:t>
            </a:r>
            <a:endParaRPr lang="en-US" sz="2400" dirty="0">
              <a:solidFill>
                <a:srgbClr val="444444"/>
              </a:solidFill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##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streamline IGV snapshots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IGVSnapshot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maxMem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"lm"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genomeBuild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"hg19"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bamFileFullPathOrURLs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geneNames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lang="en-US" sz="2400" dirty="0" smtClean="0">
                <a:solidFill>
                  <a:srgbClr val="DD1144"/>
                </a:solidFill>
                <a:cs typeface="Courier New" pitchFamily="49" charset="0"/>
              </a:rPr>
              <a:t>C1orf3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lang="en-US" sz="2400" dirty="0" smtClean="0">
                <a:solidFill>
                  <a:srgbClr val="DD1144"/>
                </a:solidFill>
                <a:cs typeface="Courier New" pitchFamily="49" charset="0"/>
              </a:rPr>
              <a:t>GAPDH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04" y="4343451"/>
            <a:ext cx="8474896" cy="234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57200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9436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19938" y="6502321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2400" y="1371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(7) Assessing </a:t>
            </a:r>
            <a:r>
              <a:rPr lang="en-US" sz="3600" b="1" dirty="0"/>
              <a:t>footprints of DNA-binding </a:t>
            </a:r>
            <a:r>
              <a:rPr lang="en-US" sz="3600" b="1" dirty="0" smtClean="0"/>
              <a:t>factors</a:t>
            </a:r>
            <a:endParaRPr lang="en-US" sz="3600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8852" y="1524000"/>
            <a:ext cx="4767780" cy="100505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cs typeface="Courier New" pitchFamily="49" charset="0"/>
              </a:rPr>
              <a:t>## 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cs typeface="Courier New" pitchFamily="49" charset="0"/>
              </a:rPr>
              <a:t>get PWM of TFs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CTCF &lt;- query(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MotifDb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c(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"CTCF"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CTCF &lt;-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as.list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(CTCF) print(CTCF[[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cs typeface="Courier New" pitchFamily="49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]], digits=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cs typeface="Courier New" pitchFamily="49" charset="0"/>
              </a:rPr>
              <a:t>2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8852" y="2590800"/>
            <a:ext cx="8933536" cy="100505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sigs &lt;-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factorFootprints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shiftedBamFile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pfm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=CTCF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[[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cs typeface="Courier New" pitchFamily="49" charset="0"/>
              </a:rPr>
              <a:t>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]],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           genome=genome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min.score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"90%"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seqlev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seqlev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444444"/>
                </a:solidFill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444444"/>
                </a:solidFill>
                <a:cs typeface="Courier New" pitchFamily="49" charset="0"/>
              </a:rPr>
              <a:t>        </a:t>
            </a:r>
            <a:r>
              <a:rPr lang="en-US" sz="2000" dirty="0" smtClean="0">
                <a:solidFill>
                  <a:srgbClr val="444444"/>
                </a:solidFill>
                <a:cs typeface="Courier New" pitchFamily="49" charset="0"/>
              </a:rPr>
              <a:t>  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upstream=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cs typeface="Courier New" pitchFamily="49" charset="0"/>
              </a:rPr>
              <a:t>100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downstream=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cs typeface="Courier New" pitchFamily="49" charset="0"/>
              </a:rPr>
              <a:t>100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4038600"/>
            <a:ext cx="293262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92" y="4029891"/>
            <a:ext cx="2924407" cy="284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096" y="37454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2496" y="368962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96" y="359914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09" y="35814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48538" y="65532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(8) Assessing </a:t>
            </a:r>
            <a:r>
              <a:rPr lang="en-US" sz="3600" b="1" dirty="0"/>
              <a:t>sequencing depth and library </a:t>
            </a:r>
            <a:r>
              <a:rPr lang="en-US" sz="3600" b="1" dirty="0" smtClean="0"/>
              <a:t>complexity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6" y="2133600"/>
            <a:ext cx="433077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2209800"/>
            <a:ext cx="4605873" cy="286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74332"/>
            <a:ext cx="980521" cy="115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81862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572000" y="1776494"/>
            <a:ext cx="4572000" cy="3587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estimateLibComplexity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readsDupFreq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764268"/>
            <a:ext cx="2093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7030A0"/>
                </a:solidFill>
              </a:rPr>
              <a:t>saturationPlot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(9) </a:t>
            </a:r>
            <a:r>
              <a:rPr lang="en-US" sz="3600" b="1" dirty="0" smtClean="0"/>
              <a:t>Assessing similarities </a:t>
            </a:r>
            <a:r>
              <a:rPr lang="en-US" sz="3600" b="1" dirty="0"/>
              <a:t>of </a:t>
            </a:r>
            <a:r>
              <a:rPr lang="en-US" sz="3600" b="1" dirty="0" smtClean="0"/>
              <a:t>replicates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438400"/>
            <a:ext cx="3886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7650" y="1266204"/>
            <a:ext cx="8667750" cy="82039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plotCorrelation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GAlignmentsList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(gals),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txs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44444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solidFill>
                  <a:srgbClr val="444444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seqlev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=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Courier New" pitchFamily="49" charset="0"/>
                <a:cs typeface="Courier New" pitchFamily="49" charset="0"/>
              </a:rPr>
              <a:t>"chr1"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urier New" pitchFamily="49" charset="0"/>
                <a:cs typeface="Courier New" pitchFamily="49" charset="0"/>
              </a:rPr>
              <a:t>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9000" y="5562600"/>
            <a:ext cx="533400" cy="762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066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2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technology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/>
              <a:t>Exercises 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assays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analyses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Acknowledgement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2" y="1204912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Exercises and live demonstration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486400"/>
          </a:xfrm>
        </p:spPr>
        <p:txBody>
          <a:bodyPr>
            <a:noAutofit/>
          </a:bodyPr>
          <a:lstStyle/>
          <a:p>
            <a:r>
              <a:rPr lang="en-US" sz="2200" b="1" dirty="0" smtClean="0"/>
              <a:t>ATAC-</a:t>
            </a:r>
            <a:r>
              <a:rPr lang="en-US" sz="2200" b="1" dirty="0" err="1" smtClean="0"/>
              <a:t>seq</a:t>
            </a:r>
            <a:r>
              <a:rPr lang="en-US" sz="2200" b="1" dirty="0" smtClean="0"/>
              <a:t> </a:t>
            </a:r>
            <a:r>
              <a:rPr lang="en-US" sz="2200" b="1" dirty="0" smtClean="0"/>
              <a:t>datasets </a:t>
            </a:r>
            <a:r>
              <a:rPr lang="en-US" sz="2200" b="1" dirty="0" smtClean="0"/>
              <a:t>1 (Good):</a:t>
            </a:r>
            <a:endParaRPr lang="en-US" sz="2200" b="1" dirty="0" smtClean="0"/>
          </a:p>
          <a:p>
            <a:pPr lvl="1"/>
            <a:r>
              <a:rPr lang="en-US" sz="2200" b="1" dirty="0" smtClean="0"/>
              <a:t>SRR891269 </a:t>
            </a:r>
            <a:r>
              <a:rPr lang="en-US" sz="2200" b="1" dirty="0"/>
              <a:t>and SRR891270 are ATAC-</a:t>
            </a:r>
            <a:r>
              <a:rPr lang="en-US" sz="2200" b="1" dirty="0" err="1"/>
              <a:t>seq</a:t>
            </a:r>
            <a:r>
              <a:rPr lang="en-US" sz="2200" b="1" dirty="0"/>
              <a:t> data for two biological replicates of 50K cells from EBV-transformed </a:t>
            </a:r>
            <a:r>
              <a:rPr lang="en-US" sz="2200" b="1" dirty="0" err="1"/>
              <a:t>lymphoblastoid</a:t>
            </a:r>
            <a:r>
              <a:rPr lang="en-US" sz="2200" b="1" dirty="0"/>
              <a:t> cell line </a:t>
            </a:r>
            <a:r>
              <a:rPr lang="en-US" sz="2200" b="1" dirty="0" smtClean="0"/>
              <a:t>GM12878 </a:t>
            </a:r>
            <a:r>
              <a:rPr lang="en-US" sz="2200" b="1" dirty="0" smtClean="0"/>
              <a:t> (</a:t>
            </a:r>
            <a:r>
              <a:rPr lang="en-US" sz="2200" dirty="0" err="1" smtClean="0"/>
              <a:t>Buenrostro</a:t>
            </a:r>
            <a:r>
              <a:rPr lang="en-US" sz="2200" dirty="0" smtClean="0"/>
              <a:t> et al. 2013)</a:t>
            </a:r>
            <a:r>
              <a:rPr lang="en-US" sz="2200" b="1" dirty="0" smtClean="0"/>
              <a:t>.</a:t>
            </a:r>
            <a:endParaRPr lang="en-US" sz="2200" b="1" dirty="0" smtClean="0"/>
          </a:p>
          <a:p>
            <a:r>
              <a:rPr lang="en-US" sz="2200" b="1" dirty="0" smtClean="0">
                <a:solidFill>
                  <a:srgbClr val="00B0F0"/>
                </a:solidFill>
              </a:rPr>
              <a:t>ATAC-</a:t>
            </a:r>
            <a:r>
              <a:rPr lang="en-US" sz="2200" b="1" dirty="0" err="1" smtClean="0">
                <a:solidFill>
                  <a:srgbClr val="00B0F0"/>
                </a:solidFill>
              </a:rPr>
              <a:t>seq</a:t>
            </a:r>
            <a:r>
              <a:rPr lang="en-US" sz="2200" b="1" dirty="0" smtClean="0">
                <a:solidFill>
                  <a:srgbClr val="00B0F0"/>
                </a:solidFill>
              </a:rPr>
              <a:t> datasets </a:t>
            </a:r>
            <a:r>
              <a:rPr lang="en-US" sz="2200" b="1" dirty="0" smtClean="0">
                <a:solidFill>
                  <a:srgbClr val="00B0F0"/>
                </a:solidFill>
              </a:rPr>
              <a:t>2 (Bad): </a:t>
            </a:r>
            <a:endParaRPr lang="en-US" sz="2200" b="1" dirty="0" smtClean="0">
              <a:solidFill>
                <a:srgbClr val="00B0F0"/>
              </a:solidFill>
            </a:endParaRPr>
          </a:p>
          <a:p>
            <a:pPr lvl="1"/>
            <a:r>
              <a:rPr lang="en-US" sz="2200" b="1" dirty="0" smtClean="0">
                <a:solidFill>
                  <a:srgbClr val="00B0F0"/>
                </a:solidFill>
              </a:rPr>
              <a:t>SRR5800801 </a:t>
            </a:r>
            <a:r>
              <a:rPr lang="en-US" sz="2200" b="1" dirty="0">
                <a:solidFill>
                  <a:srgbClr val="00B0F0"/>
                </a:solidFill>
              </a:rPr>
              <a:t>and SRR5800802 are ATAC-</a:t>
            </a:r>
            <a:r>
              <a:rPr lang="en-US" sz="2200" b="1" dirty="0" err="1">
                <a:solidFill>
                  <a:srgbClr val="00B0F0"/>
                </a:solidFill>
              </a:rPr>
              <a:t>seq</a:t>
            </a:r>
            <a:r>
              <a:rPr lang="en-US" sz="2200" b="1" dirty="0">
                <a:solidFill>
                  <a:srgbClr val="00B0F0"/>
                </a:solidFill>
              </a:rPr>
              <a:t> data for two replicates of 75k cells from a breast cancer cell line T47 (</a:t>
            </a:r>
            <a:r>
              <a:rPr lang="en-US" sz="2200" b="1" dirty="0" err="1">
                <a:solidFill>
                  <a:srgbClr val="00B0F0"/>
                </a:solidFill>
              </a:rPr>
              <a:t>Valles</a:t>
            </a:r>
            <a:r>
              <a:rPr lang="en-US" sz="2200" b="1" dirty="0">
                <a:solidFill>
                  <a:srgbClr val="00B0F0"/>
                </a:solidFill>
              </a:rPr>
              <a:t> and </a:t>
            </a:r>
            <a:r>
              <a:rPr lang="en-US" sz="2200" b="1" dirty="0" err="1">
                <a:solidFill>
                  <a:srgbClr val="00B0F0"/>
                </a:solidFill>
              </a:rPr>
              <a:t>Izquierd-Bouldstridge</a:t>
            </a:r>
            <a:r>
              <a:rPr lang="en-US" sz="2200" b="1" dirty="0">
                <a:solidFill>
                  <a:srgbClr val="00B0F0"/>
                </a:solidFill>
              </a:rPr>
              <a:t>, unpublished). </a:t>
            </a:r>
            <a:endParaRPr lang="en-US" sz="2200" b="1" dirty="0" smtClean="0">
              <a:solidFill>
                <a:srgbClr val="00B0F0"/>
              </a:solidFill>
            </a:endParaRPr>
          </a:p>
          <a:p>
            <a:r>
              <a:rPr lang="en-US" sz="2200" b="1" dirty="0" smtClean="0"/>
              <a:t>R</a:t>
            </a:r>
            <a:r>
              <a:rPr lang="en-US" sz="2200" b="1" dirty="0" smtClean="0"/>
              <a:t>aw </a:t>
            </a:r>
            <a:r>
              <a:rPr lang="en-US" sz="2200" b="1" dirty="0"/>
              <a:t>read quality </a:t>
            </a:r>
            <a:r>
              <a:rPr lang="en-US" sz="2200" b="1" dirty="0" smtClean="0"/>
              <a:t>QC (FASTQC) </a:t>
            </a:r>
            <a:r>
              <a:rPr lang="en-US" sz="2200" b="1" dirty="0" smtClean="0">
                <a:sym typeface="Wingdings" pitchFamily="2" charset="2"/>
              </a:rPr>
              <a:t> </a:t>
            </a:r>
            <a:r>
              <a:rPr lang="en-US" sz="2200" b="1" dirty="0" smtClean="0"/>
              <a:t>Alignment </a:t>
            </a:r>
            <a:r>
              <a:rPr lang="en-US" sz="2200" b="1" dirty="0"/>
              <a:t>to </a:t>
            </a:r>
            <a:r>
              <a:rPr lang="en-US" sz="2200" b="1" dirty="0" smtClean="0"/>
              <a:t>hg38</a:t>
            </a:r>
            <a:r>
              <a:rPr lang="en-US" sz="2200" b="1" dirty="0" smtClean="0"/>
              <a:t>, </a:t>
            </a:r>
            <a:r>
              <a:rPr lang="en-US" sz="2200" b="1" dirty="0" smtClean="0"/>
              <a:t>excluding alternative </a:t>
            </a:r>
            <a:r>
              <a:rPr lang="en-US" sz="2200" b="1" dirty="0"/>
              <a:t>sequences (</a:t>
            </a:r>
            <a:r>
              <a:rPr lang="en-US" sz="2200" b="1" dirty="0" err="1" smtClean="0"/>
              <a:t>chr_alt</a:t>
            </a:r>
            <a:r>
              <a:rPr lang="en-US" sz="2200" b="1" dirty="0" err="1" smtClean="0"/>
              <a:t>_XXX</a:t>
            </a:r>
            <a:r>
              <a:rPr lang="en-US" sz="2200" b="1" dirty="0" smtClean="0"/>
              <a:t>). </a:t>
            </a:r>
            <a:endParaRPr lang="en-US" sz="2200" b="1" dirty="0" smtClean="0"/>
          </a:p>
          <a:p>
            <a:r>
              <a:rPr lang="en-US" sz="2200" b="1" dirty="0" smtClean="0">
                <a:solidFill>
                  <a:srgbClr val="00B0F0"/>
                </a:solidFill>
              </a:rPr>
              <a:t>The </a:t>
            </a:r>
            <a:r>
              <a:rPr lang="en-US" sz="2200" b="1" dirty="0">
                <a:solidFill>
                  <a:srgbClr val="00B0F0"/>
                </a:solidFill>
              </a:rPr>
              <a:t>resulting BAM files were further preprocessed as above and are available from </a:t>
            </a:r>
            <a:r>
              <a:rPr lang="en-US" sz="2200" b="1" dirty="0">
                <a:solidFill>
                  <a:srgbClr val="00B0F0"/>
                </a:solidFill>
                <a:hlinkClick r:id="rId3"/>
              </a:rPr>
              <a:t>the Google </a:t>
            </a:r>
            <a:r>
              <a:rPr lang="en-US" sz="2200" b="1" dirty="0" smtClean="0">
                <a:solidFill>
                  <a:srgbClr val="00B0F0"/>
                </a:solidFill>
                <a:hlinkClick r:id="rId3"/>
              </a:rPr>
              <a:t>Drive</a:t>
            </a:r>
            <a:r>
              <a:rPr lang="en-US" sz="2200" b="1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2200" b="1" dirty="0" smtClean="0"/>
              <a:t>Two </a:t>
            </a:r>
            <a:r>
              <a:rPr lang="en-US" sz="2200" b="1" dirty="0"/>
              <a:t>subsets of filtered BAM files from SRR891270, containing alignments on chr20 only, are provided in this workshop package for quick in-class practice.</a:t>
            </a:r>
          </a:p>
          <a:p>
            <a:endParaRPr lang="en-US" sz="18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26670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Task 1. Check read alignment statistics using the </a:t>
            </a:r>
            <a:r>
              <a:rPr lang="en-US" sz="2400" dirty="0" smtClean="0"/>
              <a:t>function </a:t>
            </a:r>
            <a:r>
              <a:rPr lang="en-US" sz="2400" dirty="0" err="1" smtClean="0"/>
              <a:t>bamQC</a:t>
            </a:r>
            <a:r>
              <a:rPr lang="en-US" sz="2400" dirty="0" smtClean="0"/>
              <a:t>. </a:t>
            </a:r>
            <a:r>
              <a:rPr lang="en-US" sz="2400" dirty="0" smtClean="0"/>
              <a:t>Using BAM files with marked duplicates.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Task 2. Check library complexity for SRR891270 using the function </a:t>
            </a:r>
            <a:r>
              <a:rPr lang="en-US" sz="2400" dirty="0" err="1" smtClean="0">
                <a:solidFill>
                  <a:srgbClr val="00B0F0"/>
                </a:solidFill>
              </a:rPr>
              <a:t>estimateLibComplexity</a:t>
            </a:r>
            <a:r>
              <a:rPr lang="en-US" sz="2400" dirty="0">
                <a:solidFill>
                  <a:srgbClr val="00B0F0"/>
                </a:solidFill>
              </a:rPr>
              <a:t>. CAUTION: duplicated should NOT be removed from the input BAM file</a:t>
            </a:r>
            <a:r>
              <a:rPr lang="en-US" sz="24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/>
              <a:t>Task 3. Plot the distribution of library insert size using the function </a:t>
            </a:r>
            <a:r>
              <a:rPr lang="en-US" sz="2400" dirty="0" err="1" smtClean="0"/>
              <a:t>fragSizeDist</a:t>
            </a:r>
            <a:r>
              <a:rPr lang="en-US" sz="2400" dirty="0" smtClean="0"/>
              <a:t>.</a:t>
            </a:r>
          </a:p>
          <a:p>
            <a:r>
              <a:rPr lang="en-US" sz="2400" dirty="0">
                <a:solidFill>
                  <a:srgbClr val="00B0F0"/>
                </a:solidFill>
              </a:rPr>
              <a:t>Task 4. Plot global signal enrichment around TSSs using the function </a:t>
            </a:r>
            <a:r>
              <a:rPr lang="en-US" sz="2400" dirty="0" err="1">
                <a:solidFill>
                  <a:srgbClr val="00B0F0"/>
                </a:solidFill>
              </a:rPr>
              <a:t>enrichedFragments</a:t>
            </a:r>
            <a:r>
              <a:rPr lang="en-US" sz="2400" dirty="0">
                <a:solidFill>
                  <a:srgbClr val="00B0F0"/>
                </a:solidFill>
              </a:rPr>
              <a:t>. Please shift, and split the BAM file first. Make sure set </a:t>
            </a:r>
            <a:r>
              <a:rPr lang="en-US" sz="2400" dirty="0" err="1">
                <a:solidFill>
                  <a:srgbClr val="00B0F0"/>
                </a:solidFill>
              </a:rPr>
              <a:t>seqlev</a:t>
            </a:r>
            <a:r>
              <a:rPr lang="en-US" sz="2400" dirty="0">
                <a:solidFill>
                  <a:srgbClr val="00B0F0"/>
                </a:solidFill>
              </a:rPr>
              <a:t> as </a:t>
            </a:r>
            <a:r>
              <a:rPr lang="en-US" sz="2400" b="1" dirty="0">
                <a:solidFill>
                  <a:srgbClr val="00B0F0"/>
                </a:solidFill>
              </a:rPr>
              <a:t>chr20</a:t>
            </a:r>
            <a:r>
              <a:rPr lang="en-US" sz="2400" dirty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/>
              <a:t>Task 5. Visualize signal distribution along genomic regions of genes “SPTLC3”, “CRLS1”, and “NELFCD”, using the function </a:t>
            </a:r>
            <a:r>
              <a:rPr lang="en-US" sz="2400" dirty="0" err="1"/>
              <a:t>IGVSnapshotand</a:t>
            </a:r>
            <a:r>
              <a:rPr lang="en-US" sz="2400" dirty="0"/>
              <a:t> the 4 subsets of filtered BAM files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Exercises and live </a:t>
            </a:r>
            <a:r>
              <a:rPr lang="en-US" sz="3600" b="1" dirty="0" smtClean="0"/>
              <a:t>demonstration</a:t>
            </a:r>
            <a:endParaRPr lang="en-US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14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4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DNA packaging in Eukaryotic cells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67807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211669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Nature </a:t>
            </a:r>
            <a:r>
              <a:rPr lang="en-US" dirty="0"/>
              <a:t>Education 1(1):</a:t>
            </a:r>
            <a:r>
              <a:rPr lang="en-US" dirty="0" smtClean="0"/>
              <a:t>26 (https</a:t>
            </a:r>
            <a:r>
              <a:rPr lang="en-US" dirty="0"/>
              <a:t>://www.nature.com/scitable/topicpage/dna-packaging-nucleosomes-and-chromatin-310)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9144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technology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and live demonstration</a:t>
            </a:r>
          </a:p>
          <a:p>
            <a:r>
              <a:rPr lang="en-US" dirty="0" smtClean="0"/>
              <a:t>Best </a:t>
            </a:r>
            <a:r>
              <a:rPr lang="en-US" dirty="0" smtClean="0"/>
              <a:t>practices </a:t>
            </a:r>
            <a:r>
              <a:rPr lang="en-US" dirty="0" smtClean="0"/>
              <a:t>of ATAC-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r>
              <a:rPr lang="en-US" dirty="0" smtClean="0"/>
              <a:t>assays </a:t>
            </a:r>
            <a:r>
              <a:rPr lang="en-US" dirty="0" smtClean="0"/>
              <a:t>and ATAC-</a:t>
            </a:r>
            <a:r>
              <a:rPr lang="en-US" dirty="0" err="1" smtClean="0"/>
              <a:t>seq</a:t>
            </a:r>
            <a:r>
              <a:rPr lang="en-US" dirty="0" smtClean="0"/>
              <a:t> data </a:t>
            </a:r>
            <a:r>
              <a:rPr lang="en-US" dirty="0" smtClean="0"/>
              <a:t>analyses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Acknowledgement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Best </a:t>
            </a:r>
            <a:r>
              <a:rPr lang="en-US" sz="3600" b="1" dirty="0"/>
              <a:t>practices for ATAC-</a:t>
            </a:r>
            <a:r>
              <a:rPr lang="en-US" sz="3600" b="1" dirty="0" err="1"/>
              <a:t>seq</a:t>
            </a:r>
            <a:r>
              <a:rPr lang="en-US" sz="3600" b="1" dirty="0"/>
              <a:t> assays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52596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Digest </a:t>
            </a:r>
            <a:r>
              <a:rPr lang="en-US" sz="2000" b="1" dirty="0"/>
              <a:t>away background DNA (medium/dead cells) using </a:t>
            </a:r>
            <a:r>
              <a:rPr lang="en-US" sz="2000" b="1" dirty="0" err="1" smtClean="0"/>
              <a:t>DNase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Use fresh/</a:t>
            </a:r>
            <a:r>
              <a:rPr lang="en-US" sz="2000" b="1" dirty="0" err="1">
                <a:solidFill>
                  <a:srgbClr val="00B0F0"/>
                </a:solidFill>
              </a:rPr>
              <a:t>cyropreserved</a:t>
            </a:r>
            <a:r>
              <a:rPr lang="en-US" sz="2000" b="1" dirty="0">
                <a:solidFill>
                  <a:srgbClr val="00B0F0"/>
                </a:solidFill>
              </a:rPr>
              <a:t> cells/tissues to isolate </a:t>
            </a:r>
            <a:r>
              <a:rPr lang="en-US" sz="2000" b="1" dirty="0" smtClean="0">
                <a:solidFill>
                  <a:srgbClr val="00B0F0"/>
                </a:solidFill>
              </a:rPr>
              <a:t>nuclei</a:t>
            </a:r>
            <a:r>
              <a:rPr lang="en-US" sz="2000" b="1" dirty="0">
                <a:solidFill>
                  <a:srgbClr val="00B0F0"/>
                </a:solidFill>
              </a:rPr>
              <a:t/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Reduce mitochondrial/chloroplast DNA contamination as much as </a:t>
            </a:r>
            <a:r>
              <a:rPr lang="en-US" sz="2000" b="1" dirty="0" smtClean="0"/>
              <a:t>possible: </a:t>
            </a:r>
            <a:r>
              <a:rPr lang="en-US" sz="2000" b="1" dirty="0" err="1" smtClean="0"/>
              <a:t>bamQC</a:t>
            </a:r>
            <a:r>
              <a:rPr lang="en-US" sz="2000" b="1" dirty="0" smtClean="0"/>
              <a:t>()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Optimize the ratio of the amount of Tn5 enzyme to the number of </a:t>
            </a:r>
            <a:r>
              <a:rPr lang="en-US" sz="2000" b="1" dirty="0" smtClean="0">
                <a:solidFill>
                  <a:srgbClr val="00B0F0"/>
                </a:solidFill>
              </a:rPr>
              <a:t>nuclei: </a:t>
            </a:r>
            <a:r>
              <a:rPr lang="en-US" sz="2000" b="1" dirty="0" err="1" smtClean="0">
                <a:solidFill>
                  <a:srgbClr val="00B0F0"/>
                </a:solidFill>
              </a:rPr>
              <a:t>fragSizeDist</a:t>
            </a:r>
            <a:r>
              <a:rPr lang="en-US" sz="2000" b="1" dirty="0" smtClean="0">
                <a:solidFill>
                  <a:srgbClr val="00B0F0"/>
                </a:solidFill>
              </a:rPr>
              <a:t>()</a:t>
            </a:r>
            <a:r>
              <a:rPr lang="en-US" sz="2000" b="1" dirty="0">
                <a:solidFill>
                  <a:srgbClr val="00B0F0"/>
                </a:solidFill>
              </a:rPr>
              <a:t/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Optimize the number of PCR </a:t>
            </a:r>
            <a:r>
              <a:rPr lang="en-US" sz="2000" b="1" dirty="0" smtClean="0"/>
              <a:t>cycles: </a:t>
            </a:r>
            <a:r>
              <a:rPr lang="en-US" sz="2000" b="1" dirty="0" err="1" smtClean="0"/>
              <a:t>bamQC</a:t>
            </a:r>
            <a:r>
              <a:rPr lang="en-US" sz="2000" b="1" dirty="0" smtClean="0"/>
              <a:t>() 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Perform </a:t>
            </a:r>
            <a:r>
              <a:rPr lang="en-US" sz="2000" b="1" dirty="0" smtClean="0">
                <a:solidFill>
                  <a:srgbClr val="00B0F0"/>
                </a:solidFill>
              </a:rPr>
              <a:t>paired-end </a:t>
            </a:r>
            <a:r>
              <a:rPr lang="en-US" sz="2000" b="1" dirty="0">
                <a:solidFill>
                  <a:srgbClr val="00B0F0"/>
                </a:solidFill>
              </a:rPr>
              <a:t>(PE) sequencing, e.g., 2 x 50bp</a:t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Sequence &gt; 50M PE reads (~200 M for footprint </a:t>
            </a:r>
            <a:r>
              <a:rPr lang="en-US" sz="2000" b="1" dirty="0" smtClean="0"/>
              <a:t>discovery): </a:t>
            </a:r>
            <a:r>
              <a:rPr lang="en-US" sz="2000" b="1" dirty="0" err="1" smtClean="0"/>
              <a:t>saturationPlot</a:t>
            </a:r>
            <a:r>
              <a:rPr lang="en-US" sz="2000" b="1" dirty="0" smtClean="0"/>
              <a:t>(), </a:t>
            </a:r>
            <a:r>
              <a:rPr lang="en-US" sz="2000" b="1" dirty="0" err="1" smtClean="0"/>
              <a:t>estimateLibComplexity</a:t>
            </a:r>
            <a:r>
              <a:rPr lang="en-US" sz="2000" b="1" dirty="0" smtClean="0"/>
              <a:t>()</a:t>
            </a:r>
            <a:endParaRPr lang="en-US" sz="20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14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Best </a:t>
            </a:r>
            <a:r>
              <a:rPr lang="en-US" sz="3600" b="1" dirty="0"/>
              <a:t>practices for ATAC-</a:t>
            </a:r>
            <a:r>
              <a:rPr lang="en-US" sz="3600" b="1" dirty="0" err="1"/>
              <a:t>seq</a:t>
            </a:r>
            <a:r>
              <a:rPr lang="en-US" sz="3600" b="1" dirty="0"/>
              <a:t> data </a:t>
            </a:r>
            <a:r>
              <a:rPr lang="en-US" sz="3600" b="1" dirty="0" smtClean="0"/>
              <a:t>analyses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Perform raw read QC  before </a:t>
            </a:r>
            <a:r>
              <a:rPr lang="en-US" dirty="0" smtClean="0">
                <a:solidFill>
                  <a:srgbClr val="00B0F0"/>
                </a:solidFill>
              </a:rPr>
              <a:t>alignment--FASTQC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 post-alignment </a:t>
            </a:r>
            <a:r>
              <a:rPr lang="en-US" dirty="0" smtClean="0"/>
              <a:t>QC--</a:t>
            </a:r>
            <a:r>
              <a:rPr lang="en-US" dirty="0" err="1" smtClean="0"/>
              <a:t>ATACSeqQC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Perform peak calling using a peak caller, such as 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MACS2</a:t>
            </a:r>
            <a:r>
              <a:rPr lang="en-US" dirty="0">
                <a:solidFill>
                  <a:srgbClr val="00B0F0"/>
                </a:solidFill>
              </a:rPr>
              <a:t> </a:t>
            </a:r>
            <a:r>
              <a:rPr lang="en-US" dirty="0" smtClean="0">
                <a:solidFill>
                  <a:srgbClr val="00B0F0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non-</a:t>
            </a:r>
            <a:r>
              <a:rPr lang="en-US" dirty="0" err="1" smtClean="0">
                <a:solidFill>
                  <a:srgbClr val="00B0F0"/>
                </a:solidFill>
              </a:rPr>
              <a:t>broadPeak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mode or </a:t>
            </a:r>
            <a:r>
              <a:rPr lang="en-US" dirty="0" smtClean="0">
                <a:solidFill>
                  <a:srgbClr val="00B0F0"/>
                </a:solidFill>
              </a:rPr>
              <a:t>HMMRATAC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Perform post-peak calling QC</a:t>
            </a:r>
          </a:p>
          <a:p>
            <a:pPr lvl="1"/>
            <a:r>
              <a:rPr lang="en-US" dirty="0"/>
              <a:t>Annotate peaks to nearest genes and generate peak distribution among genomic </a:t>
            </a:r>
            <a:r>
              <a:rPr lang="en-US" dirty="0" smtClean="0"/>
              <a:t>features--</a:t>
            </a:r>
            <a:r>
              <a:rPr lang="en-US" dirty="0" err="1" smtClean="0"/>
              <a:t>ChIPpeakAnno</a:t>
            </a:r>
            <a:endParaRPr lang="en-US" dirty="0"/>
          </a:p>
          <a:p>
            <a:pPr lvl="1"/>
            <a:r>
              <a:rPr lang="en-US" dirty="0"/>
              <a:t>Obtain functions of genes associated to peaks using the Genomic Regions Enrichment of Annotations Tool (</a:t>
            </a:r>
            <a:r>
              <a:rPr lang="en-US" dirty="0" smtClean="0"/>
              <a:t>GREAT)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36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Acknowledgement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10" y="3054638"/>
            <a:ext cx="1344277" cy="171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61" y="914400"/>
            <a:ext cx="1295400" cy="177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895771" cy="89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90" y="915250"/>
            <a:ext cx="1071140" cy="70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235714"/>
            <a:ext cx="2010410" cy="57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5769114"/>
            <a:ext cx="270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BioC2019 </a:t>
            </a:r>
            <a:r>
              <a:rPr lang="en-US" sz="2000" b="1" dirty="0" smtClean="0"/>
              <a:t>Organization </a:t>
            </a:r>
          </a:p>
          <a:p>
            <a:r>
              <a:rPr lang="en-US" sz="2000" b="1" dirty="0" smtClean="0"/>
              <a:t>Committee</a:t>
            </a: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24" y="3042970"/>
            <a:ext cx="1344276" cy="171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2970"/>
            <a:ext cx="1344277" cy="171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08" y="3036332"/>
            <a:ext cx="1349492" cy="171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44" y="5146901"/>
            <a:ext cx="1101499" cy="11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41" y="5078492"/>
            <a:ext cx="1179159" cy="157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1752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7193" y="2590800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Jianhong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33500" y="4724400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Lihua</a:t>
            </a:r>
            <a:r>
              <a:rPr lang="en-US" dirty="0" smtClean="0"/>
              <a:t> Julie Zhu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90727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Nathan Lawson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00600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Kelliher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27993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Lucio</a:t>
            </a:r>
            <a:r>
              <a:rPr lang="en-US" dirty="0" smtClean="0"/>
              <a:t> </a:t>
            </a:r>
            <a:r>
              <a:rPr lang="en-US" dirty="0" err="1" smtClean="0"/>
              <a:t>Castilla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04193" y="6564868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 </a:t>
            </a:r>
            <a:r>
              <a:rPr lang="en-US" dirty="0" err="1" smtClean="0"/>
              <a:t>Tuggle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52400" y="762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Open and closed chromatin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878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5721" y="6400800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(Wang et al. 2012)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0668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76200"/>
            <a:ext cx="9372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Methods </a:t>
            </a:r>
            <a:r>
              <a:rPr lang="en-US" sz="3600" b="1" dirty="0" smtClean="0"/>
              <a:t>for profiling chromatin accessibility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69670"/>
            <a:ext cx="7543800" cy="4954930"/>
          </a:xfrm>
        </p:spPr>
      </p:pic>
      <p:sp>
        <p:nvSpPr>
          <p:cNvPr id="3" name="Rectangle 2"/>
          <p:cNvSpPr/>
          <p:nvPr/>
        </p:nvSpPr>
        <p:spPr>
          <a:xfrm>
            <a:off x="5638800" y="6400800"/>
            <a:ext cx="276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Tsompana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Buck. 2014)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</a:t>
            </a:r>
            <a:r>
              <a:rPr lang="en-US" sz="3600" b="1" dirty="0" smtClean="0"/>
              <a:t>orkflow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assays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62864"/>
            <a:ext cx="8991600" cy="2686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1966" y="4876800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Buenrostro</a:t>
            </a:r>
            <a:r>
              <a:rPr lang="en-US" dirty="0" smtClean="0"/>
              <a:t> et al. 2013)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Applications of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Infer nucleosome positioning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Profile </a:t>
            </a:r>
            <a:r>
              <a:rPr lang="en-US" dirty="0">
                <a:solidFill>
                  <a:srgbClr val="00B0F0"/>
                </a:solidFill>
              </a:rPr>
              <a:t>open chromatin regions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Identify transcription factor (TF) footprints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Infer gene transcriptional regulation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Determine cell state/identity in combination with single cell </a:t>
            </a:r>
            <a:r>
              <a:rPr lang="en-US" dirty="0" smtClean="0"/>
              <a:t>technologies (</a:t>
            </a:r>
            <a:r>
              <a:rPr lang="en-US" dirty="0" err="1" smtClean="0"/>
              <a:t>scATAC-seq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Important QC steps in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" y="1908885"/>
            <a:ext cx="9047620" cy="3647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2604" y="5867400"/>
            <a:ext cx="336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(Modified </a:t>
            </a:r>
            <a:r>
              <a:rPr lang="en-US" dirty="0"/>
              <a:t>from </a:t>
            </a:r>
            <a:r>
              <a:rPr lang="en-US" dirty="0" err="1" smtClean="0"/>
              <a:t>Milani</a:t>
            </a:r>
            <a:r>
              <a:rPr lang="en-US" dirty="0" smtClean="0"/>
              <a:t> et al. 2016)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 technology</a:t>
            </a:r>
          </a:p>
          <a:p>
            <a:r>
              <a:rPr lang="en-US" dirty="0" smtClean="0"/>
              <a:t>Preprocessing of ATAC-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practices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assays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analyses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Acknowledgement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8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990</Words>
  <Application>Microsoft Office PowerPoint</Application>
  <PresentationFormat>On-screen Show (4:3)</PresentationFormat>
  <Paragraphs>199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ATACseqQC: A Bioconductor package for post-alignment quality control of  ATAC-seq data </vt:lpstr>
      <vt:lpstr>Outline</vt:lpstr>
      <vt:lpstr>DNA packaging in Eukaryotic cells</vt:lpstr>
      <vt:lpstr>Open and closed chromatin</vt:lpstr>
      <vt:lpstr>Methods for profiling chromatin accessibility</vt:lpstr>
      <vt:lpstr>Workflow of ATAC-seq assays</vt:lpstr>
      <vt:lpstr>Applications of ATAC-seq</vt:lpstr>
      <vt:lpstr>Important QC steps in ATAC-seq</vt:lpstr>
      <vt:lpstr>Outline</vt:lpstr>
      <vt:lpstr>Preprocessing of ATAC-seq data</vt:lpstr>
      <vt:lpstr>Outline</vt:lpstr>
      <vt:lpstr>(1) Assessing mapping status of reads from ATAC-seq</vt:lpstr>
      <vt:lpstr>PowerPoint Presentation</vt:lpstr>
      <vt:lpstr>Typical size distribution of ATAC-seq library fragments/inserts</vt:lpstr>
      <vt:lpstr>(2) Assessing insert size distribution</vt:lpstr>
      <vt:lpstr>PowerPoint Presentation</vt:lpstr>
      <vt:lpstr>(3) Shifting aligned reads</vt:lpstr>
      <vt:lpstr>(4) Splitting BAM files</vt:lpstr>
      <vt:lpstr>Nucleosome positioning around TSSs and TF-bound sites</vt:lpstr>
      <vt:lpstr>(5) Plotting global signal distribution around transcriptional start sites (TSSs)</vt:lpstr>
      <vt:lpstr>Heatmaps showing distribution of reads from different bins around TSSs</vt:lpstr>
      <vt:lpstr>Density plots showing distribution of reads from different bins around TSSs</vt:lpstr>
      <vt:lpstr>(6) Streamlining IGV snapshots showing reads distribution along HK genes</vt:lpstr>
      <vt:lpstr>(7) Assessing footprints of DNA-binding factors</vt:lpstr>
      <vt:lpstr>(8) Assessing sequencing depth and library complexity</vt:lpstr>
      <vt:lpstr>(9) Assessing similarities of replicates</vt:lpstr>
      <vt:lpstr>Outline</vt:lpstr>
      <vt:lpstr>Exercises and live demonstration</vt:lpstr>
      <vt:lpstr>Exercises and live demonstration</vt:lpstr>
      <vt:lpstr>Outline</vt:lpstr>
      <vt:lpstr>Best practices for ATAC-seq assays</vt:lpstr>
      <vt:lpstr>Best practices for ATAC-seq data analyses</vt:lpstr>
      <vt:lpstr>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ATACseqQC:  A package for post alignment quality control  of ATAC-seq data</dc:title>
  <dc:creator>Haibo</dc:creator>
  <cp:lastModifiedBy>Haibo</cp:lastModifiedBy>
  <cp:revision>39</cp:revision>
  <dcterms:created xsi:type="dcterms:W3CDTF">2019-06-22T23:40:32Z</dcterms:created>
  <dcterms:modified xsi:type="dcterms:W3CDTF">2019-06-24T00:49:53Z</dcterms:modified>
</cp:coreProperties>
</file>